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4" r:id="rId2"/>
    <p:sldId id="265" r:id="rId3"/>
    <p:sldId id="263" r:id="rId4"/>
    <p:sldId id="257" r:id="rId5"/>
    <p:sldId id="266" r:id="rId6"/>
    <p:sldId id="260" r:id="rId7"/>
    <p:sldId id="258" r:id="rId8"/>
    <p:sldId id="267" r:id="rId9"/>
    <p:sldId id="268" r:id="rId10"/>
    <p:sldId id="269" r:id="rId11"/>
    <p:sldId id="270" r:id="rId12"/>
    <p:sldId id="259" r:id="rId13"/>
    <p:sldId id="261" r:id="rId14"/>
    <p:sldId id="26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FFFF99"/>
    <a:srgbClr val="CCECFF"/>
    <a:srgbClr val="0033CC"/>
    <a:srgbClr val="0066CC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69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Word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</a:rPr>
              <a:t>Показатели состава учащихся с</a:t>
            </a:r>
            <a:r>
              <a:rPr lang="ru-RU" sz="1400" baseline="0" dirty="0">
                <a:solidFill>
                  <a:schemeClr val="tx2">
                    <a:lumMod val="75000"/>
                  </a:schemeClr>
                </a:solidFill>
              </a:rPr>
              <a:t> низкими результатами обучения</a:t>
            </a:r>
            <a:endParaRPr lang="ru-RU" sz="1400" dirty="0">
              <a:solidFill>
                <a:schemeClr val="tx2">
                  <a:lumMod val="75000"/>
                </a:schemeClr>
              </a:solidFill>
            </a:endParaRPr>
          </a:p>
        </c:rich>
      </c:tx>
      <c:overlay val="0"/>
      <c:spPr>
        <a:ln w="38100">
          <a:prstDash val="dash"/>
        </a:ln>
      </c:spPr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436920840994979E-2"/>
          <c:y val="0.10473268121723849"/>
          <c:w val="0.93356307915900505"/>
          <c:h val="0.83366726087673759"/>
        </c:manualLayout>
      </c:layout>
      <c:bar3D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1-667F-4999-BB8F-FAF70CAAF065}"/>
              </c:ext>
            </c:extLst>
          </c:dPt>
          <c:dPt>
            <c:idx val="1"/>
            <c:invertIfNegative val="0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3-667F-4999-BB8F-FAF70CAAF065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5-667F-4999-BB8F-FAF70CAAF065}"/>
              </c:ext>
            </c:extLst>
          </c:dPt>
          <c:dPt>
            <c:idx val="3"/>
            <c:invertIfNegative val="0"/>
            <c:bubble3D val="0"/>
            <c:spPr>
              <a:solidFill>
                <a:srgbClr val="FF99FF"/>
              </a:solidFill>
            </c:spPr>
            <c:extLst>
              <c:ext xmlns:c16="http://schemas.microsoft.com/office/drawing/2014/chart" uri="{C3380CC4-5D6E-409C-BE32-E72D297353CC}">
                <c16:uniqueId val="{00000007-667F-4999-BB8F-FAF70CAAF065}"/>
              </c:ext>
            </c:extLst>
          </c:dPt>
          <c:dLbls>
            <c:dLbl>
              <c:idx val="0"/>
              <c:layout>
                <c:manualLayout>
                  <c:x val="2.5000000000000001E-2"/>
                  <c:y val="-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67F-4999-BB8F-FAF70CAAF065}"/>
                </c:ext>
              </c:extLst>
            </c:dLbl>
            <c:dLbl>
              <c:idx val="1"/>
              <c:layout>
                <c:manualLayout>
                  <c:x val="2.5000000000000001E-2"/>
                  <c:y val="-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67F-4999-BB8F-FAF70CAAF065}"/>
                </c:ext>
              </c:extLst>
            </c:dLbl>
            <c:dLbl>
              <c:idx val="2"/>
              <c:layout>
                <c:manualLayout>
                  <c:x val="1.6666666666666666E-2"/>
                  <c:y val="-4.6296296296296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67F-4999-BB8F-FAF70CAAF065}"/>
                </c:ext>
              </c:extLst>
            </c:dLbl>
            <c:dLbl>
              <c:idx val="3"/>
              <c:layout>
                <c:manualLayout>
                  <c:x val="2.2222222222222324E-2"/>
                  <c:y val="-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67F-4999-BB8F-FAF70CAAF0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'[Диаграмма в Microsoft Word]Лист1'!$A$10:$A$13</c:f>
              <c:strCache>
                <c:ptCount val="4"/>
                <c:pt idx="0">
                  <c:v>всего слбусп</c:v>
                </c:pt>
                <c:pt idx="1">
                  <c:v>НИ</c:v>
                </c:pt>
                <c:pt idx="2">
                  <c:v>ЗПР</c:v>
                </c:pt>
                <c:pt idx="3">
                  <c:v>ЗПР уф</c:v>
                </c:pt>
              </c:strCache>
            </c:strRef>
          </c:cat>
          <c:val>
            <c:numRef>
              <c:f>'[Диаграмма в Microsoft Word]Лист1'!$B$10:$B$13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13.6</c:v>
                </c:pt>
                <c:pt idx="2">
                  <c:v>68</c:v>
                </c:pt>
                <c:pt idx="3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67F-4999-BB8F-FAF70CAAF0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9692288"/>
        <c:axId val="139706368"/>
        <c:axId val="0"/>
      </c:bar3DChart>
      <c:catAx>
        <c:axId val="1396922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39706368"/>
        <c:crosses val="autoZero"/>
        <c:auto val="1"/>
        <c:lblAlgn val="ctr"/>
        <c:lblOffset val="100"/>
        <c:noMultiLvlLbl val="0"/>
      </c:catAx>
      <c:valAx>
        <c:axId val="1397063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39692288"/>
        <c:crosses val="autoZero"/>
        <c:crossBetween val="between"/>
      </c:valAx>
    </c:plotArea>
    <c:plotVisOnly val="1"/>
    <c:dispBlanksAs val="gap"/>
    <c:showDLblsOverMax val="0"/>
  </c:chart>
  <c:spPr>
    <a:ln w="28575">
      <a:solidFill>
        <a:srgbClr val="7030A0"/>
      </a:solidFill>
      <a:prstDash val="dash"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9AD10D-3B0B-4F32-A71C-43CEE262E5DD}" type="datetimeFigureOut">
              <a:rPr lang="ru-RU" smtClean="0"/>
              <a:pPr/>
              <a:t>27.01.2025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732247-312E-4C49-BBC0-3CF1E9CC7C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220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32247-312E-4C49-BBC0-3CF1E9CC7C56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635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27.01.2025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-47440" y="2589312"/>
            <a:ext cx="9443976" cy="1944216"/>
          </a:xfrm>
          <a:prstGeom prst="rect">
            <a:avLst/>
          </a:prstGeom>
          <a:solidFill>
            <a:srgbClr val="0033CC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768190" y="2780928"/>
            <a:ext cx="7488832" cy="1752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  <a:latin typeface="Arial Black" pitchFamily="34" charset="0"/>
              </a:rPr>
              <a:t>Психолого-педагогическое сопровождение учащихся </a:t>
            </a:r>
          </a:p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  <a:latin typeface="Arial Black" pitchFamily="34" charset="0"/>
              </a:rPr>
              <a:t>с низкими результатами обучения</a:t>
            </a:r>
          </a:p>
        </p:txBody>
      </p:sp>
      <p:pic>
        <p:nvPicPr>
          <p:cNvPr id="6148" name="Picture 4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438" y="4869160"/>
            <a:ext cx="3024336" cy="1661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x-lines.ru/letters/i/cyrillicscript/1225/1e1fb8/40/0/4nx7bpqosuembwfu4n9pbc6ozdeaxwfi4gy7bqsozdem1egto8em7wf14n47dy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908720"/>
            <a:ext cx="5832648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5855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80"/>
            <a:ext cx="6012160" cy="687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600201"/>
            <a:ext cx="7643192" cy="2116832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/>
              <a:t>«Психолого-педагогическое сопровождение слабоуспевающих учащихся с ТНР»</a:t>
            </a:r>
          </a:p>
          <a:p>
            <a:pPr marL="0" indent="0">
              <a:buNone/>
            </a:pPr>
            <a:r>
              <a:rPr lang="ru-RU" sz="2000" dirty="0"/>
              <a:t>1.Ерлан</a:t>
            </a:r>
            <a:r>
              <a:rPr lang="kk-KZ" sz="2000" dirty="0"/>
              <a:t>қызы Назым, учитель-дефектолог 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2.</a:t>
            </a:r>
            <a:r>
              <a:rPr lang="kk-KZ" sz="2000" dirty="0"/>
              <a:t>Акимбекова Асель Каиргазыевна, учитель-дефектолог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3.</a:t>
            </a:r>
            <a:r>
              <a:rPr lang="kk-KZ" sz="2000" dirty="0"/>
              <a:t>Агиманова Алтынай    Серикказыевна, учитель-дефектолог</a:t>
            </a:r>
            <a:endParaRPr lang="ru-RU" sz="2000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94707" y="476672"/>
            <a:ext cx="55768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cap="all" dirty="0"/>
              <a:t>Обсуждение  повестки  консилиума</a:t>
            </a:r>
          </a:p>
        </p:txBody>
      </p:sp>
    </p:spTree>
    <p:extLst>
      <p:ext uri="{BB962C8B-B14F-4D97-AF65-F5344CB8AC3E}">
        <p14:creationId xmlns:p14="http://schemas.microsoft.com/office/powerpoint/2010/main" val="1111714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412776"/>
            <a:ext cx="31242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dirty="0"/>
              <a:t>Практическая часть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74214" y="1314497"/>
            <a:ext cx="58259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Первая группа</a:t>
            </a:r>
            <a:r>
              <a:rPr lang="ru-RU" dirty="0"/>
              <a:t> «МО»  определит критерии неуспевающего ученика.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998431"/>
            <a:ext cx="56166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Вторая группа</a:t>
            </a:r>
            <a:r>
              <a:rPr lang="ru-RU" dirty="0"/>
              <a:t> МО  определит  действия </a:t>
            </a:r>
            <a:r>
              <a:rPr lang="ru-RU" cap="all" dirty="0"/>
              <a:t>учителя-предметника</a:t>
            </a:r>
            <a:r>
              <a:rPr lang="ru-RU" dirty="0"/>
              <a:t> с неуспевающим учеником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15866" y="2780928"/>
            <a:ext cx="56099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Третья группа</a:t>
            </a:r>
            <a:r>
              <a:rPr lang="ru-RU" dirty="0"/>
              <a:t> МО педагогов-воспитателей определит  действия педагога-</a:t>
            </a:r>
            <a:r>
              <a:rPr lang="ru-RU" cap="all" dirty="0"/>
              <a:t>воспитателя </a:t>
            </a:r>
            <a:r>
              <a:rPr lang="ru-RU" dirty="0"/>
              <a:t>с неуспевающим учеником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91323" y="3902054"/>
            <a:ext cx="58259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Четвертая группа </a:t>
            </a:r>
            <a:r>
              <a:rPr lang="ru-RU" dirty="0"/>
              <a:t>МО  действия </a:t>
            </a:r>
            <a:r>
              <a:rPr lang="ru-RU" cap="all" dirty="0"/>
              <a:t>дефектолога </a:t>
            </a:r>
            <a:r>
              <a:rPr lang="ru-RU" dirty="0"/>
              <a:t>с неуспевающим учеником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91323" y="4735099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Пятая группа МО</a:t>
            </a:r>
            <a:r>
              <a:rPr lang="ru-RU" dirty="0"/>
              <a:t>  </a:t>
            </a:r>
            <a:r>
              <a:rPr lang="ru-RU" cap="all" dirty="0"/>
              <a:t>Родитель </a:t>
            </a:r>
            <a:r>
              <a:rPr lang="ru-RU" dirty="0"/>
              <a:t>неуспевающего  ученика </a:t>
            </a:r>
          </a:p>
        </p:txBody>
      </p:sp>
    </p:spTree>
    <p:extLst>
      <p:ext uri="{BB962C8B-B14F-4D97-AF65-F5344CB8AC3E}">
        <p14:creationId xmlns:p14="http://schemas.microsoft.com/office/powerpoint/2010/main" val="1113878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7776864" cy="864096"/>
          </a:xfrm>
          <a:solidFill>
            <a:srgbClr val="CCECFF"/>
          </a:solidFill>
          <a:ln>
            <a:solidFill>
              <a:schemeClr val="tx2">
                <a:lumMod val="75000"/>
              </a:schemeClr>
            </a:solidFill>
          </a:ln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0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Система учебно-воспитательной  работы основана  на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2100" y="2920534"/>
            <a:ext cx="1985643" cy="1631216"/>
          </a:xfrm>
          <a:prstGeom prst="rect">
            <a:avLst/>
          </a:prstGeom>
          <a:solidFill>
            <a:srgbClr val="7030A0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20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объединение  усилий всех участников образовательного процесса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516216" y="2980517"/>
            <a:ext cx="2483738" cy="2554545"/>
          </a:xfrm>
          <a:prstGeom prst="rect">
            <a:avLst/>
          </a:prstGeom>
          <a:solidFill>
            <a:srgbClr val="7030A0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20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постоянно расширяющийся взаимозависимый и взаимодополняющий учебно-воспитательный  процесс</a:t>
            </a:r>
          </a:p>
        </p:txBody>
      </p:sp>
      <p:sp>
        <p:nvSpPr>
          <p:cNvPr id="17" name="Выноска 3 (граница и черта) 16"/>
          <p:cNvSpPr/>
          <p:nvPr/>
        </p:nvSpPr>
        <p:spPr>
          <a:xfrm>
            <a:off x="1619672" y="1292059"/>
            <a:ext cx="2592288" cy="720080"/>
          </a:xfrm>
          <a:prstGeom prst="accentBorderCallout3">
            <a:avLst>
              <a:gd name="adj1" fmla="val 18750"/>
              <a:gd name="adj2" fmla="val -8333"/>
              <a:gd name="adj3" fmla="val 33516"/>
              <a:gd name="adj4" fmla="val -559"/>
              <a:gd name="adj5" fmla="val 100000"/>
              <a:gd name="adj6" fmla="val -16667"/>
              <a:gd name="adj7" fmla="val 220754"/>
              <a:gd name="adj8" fmla="val -1612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центричности</a:t>
            </a:r>
            <a:endParaRPr lang="ru-RU" sz="24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dirty="0"/>
          </a:p>
        </p:txBody>
      </p:sp>
      <p:sp>
        <p:nvSpPr>
          <p:cNvPr id="19" name="Выноска 3 (граница и черта) 18"/>
          <p:cNvSpPr/>
          <p:nvPr/>
        </p:nvSpPr>
        <p:spPr>
          <a:xfrm flipH="1">
            <a:off x="4860032" y="1292059"/>
            <a:ext cx="3105210" cy="720080"/>
          </a:xfrm>
          <a:prstGeom prst="accentBorderCallout3">
            <a:avLst>
              <a:gd name="adj1" fmla="val 18750"/>
              <a:gd name="adj2" fmla="val -8333"/>
              <a:gd name="adj3" fmla="val 33516"/>
              <a:gd name="adj4" fmla="val -559"/>
              <a:gd name="adj5" fmla="val 100000"/>
              <a:gd name="adj6" fmla="val -16667"/>
              <a:gd name="adj7" fmla="val 220754"/>
              <a:gd name="adj8" fmla="val -1612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i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закольцованности</a:t>
            </a:r>
            <a:endParaRPr lang="ru-RU" sz="24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dirty="0"/>
          </a:p>
        </p:txBody>
      </p:sp>
      <p:pic>
        <p:nvPicPr>
          <p:cNvPr id="9220" name="Picture 4" descr="Picture backgroun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24" t="15931" r="12141" b="9211"/>
          <a:stretch/>
        </p:blipFill>
        <p:spPr bwMode="auto">
          <a:xfrm>
            <a:off x="2386411" y="2979965"/>
            <a:ext cx="3925331" cy="2969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Заголовок 4"/>
          <p:cNvSpPr txBox="1">
            <a:spLocks/>
          </p:cNvSpPr>
          <p:nvPr/>
        </p:nvSpPr>
        <p:spPr>
          <a:xfrm>
            <a:off x="611560" y="5805264"/>
            <a:ext cx="8229600" cy="922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От учителя зависит если не всё, то очень многое.</a:t>
            </a:r>
          </a:p>
        </p:txBody>
      </p:sp>
    </p:spTree>
    <p:extLst>
      <p:ext uri="{BB962C8B-B14F-4D97-AF65-F5344CB8AC3E}">
        <p14:creationId xmlns:p14="http://schemas.microsoft.com/office/powerpoint/2010/main" val="3665227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s://x-lines.ru/letters/i/cyrillicscript/4646/dc2127/20/0/4no7bx6osdeadwfa4na7bxty4n57bcbyrdea8wc84napdyqtomemtwfirdemoegosmem5wfa4n6pbcgozzemtwfir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40" y="1124744"/>
            <a:ext cx="8205046" cy="902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0" descr="Picture background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7639" y="2132856"/>
            <a:ext cx="3432513" cy="30243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47817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6798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1" y="2987219"/>
            <a:ext cx="5389300" cy="3682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19071" y="548680"/>
            <a:ext cx="813690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Педсовет-консилиум</a:t>
            </a:r>
            <a:r>
              <a:rPr lang="ru-RU" sz="2000" dirty="0"/>
              <a:t> — это форма взаимодействия педагогического коллектива</a:t>
            </a:r>
            <a:r>
              <a:rPr lang="ru-RU" sz="2000" b="1" dirty="0"/>
              <a:t>, </a:t>
            </a:r>
            <a:r>
              <a:rPr lang="ru-RU" sz="2000" dirty="0"/>
              <a:t>которая</a:t>
            </a:r>
            <a:r>
              <a:rPr lang="ru-RU" sz="2000" b="1" dirty="0"/>
              <a:t> </a:t>
            </a:r>
            <a:r>
              <a:rPr lang="ru-RU" sz="2000" dirty="0"/>
              <a:t>проводится для</a:t>
            </a:r>
            <a:r>
              <a:rPr lang="ru-RU" sz="2000" b="1" dirty="0"/>
              <a:t> </a:t>
            </a:r>
            <a:r>
              <a:rPr lang="ru-RU" sz="2000" dirty="0"/>
              <a:t>координации действий педагогов в работе с учащимися определённой группы</a:t>
            </a:r>
            <a:r>
              <a:rPr lang="ru-RU" sz="2000" b="1" dirty="0"/>
              <a:t>,</a:t>
            </a:r>
            <a:r>
              <a:rPr lang="ru-RU" sz="2000" dirty="0"/>
              <a:t> определения причин выявленных затруднений и поиска способов их разрешения.  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b="1" dirty="0"/>
              <a:t>Педсовет-консилиум</a:t>
            </a:r>
            <a:r>
              <a:rPr lang="ru-RU" sz="2000" dirty="0"/>
              <a:t> делает знания о детях наиболее многосторонними, более объективными, способствует обмену опытом индивидуального подхода к учащимся. В рамках педсовета-консилиума происходит разработка и планирование психолого-педагогического сопровождения учащегося, определённых ученических групп и параллелей в процессе обучения и воспитания. </a:t>
            </a:r>
          </a:p>
        </p:txBody>
      </p:sp>
    </p:spTree>
    <p:extLst>
      <p:ext uri="{BB962C8B-B14F-4D97-AF65-F5344CB8AC3E}">
        <p14:creationId xmlns:p14="http://schemas.microsoft.com/office/powerpoint/2010/main" val="3932890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2060848"/>
            <a:ext cx="820891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                                                          </a:t>
            </a:r>
            <a:r>
              <a:rPr lang="ru-RU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— 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это целостная, системно-организованная деятельность психолога и педагогического коллектива</a:t>
            </a:r>
            <a:r>
              <a:rPr lang="ru-RU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в процессе которой создаются социально-психологические и педагогические условия для успешного обучения и развития каждого ребёнка в школьной среде.  В школе создана  служба ППС, в которую входят психолог, дефектологи, логопеды и сурдопедагоги. </a:t>
            </a:r>
          </a:p>
          <a:p>
            <a:pPr algn="just"/>
            <a:endParaRPr lang="ru-RU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/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  психолого-педагогического сопровождения образовательного процесса:</a:t>
            </a:r>
            <a:r>
              <a:rPr lang="ru-RU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адаптация обучающихся и воспитанников в условиях выполнения требований ГОСО. создание социально-психологических условий для развития личности учащихся и их успешного обучения. </a:t>
            </a:r>
          </a:p>
        </p:txBody>
      </p:sp>
      <p:pic>
        <p:nvPicPr>
          <p:cNvPr id="2052" name="Picture 4" descr="https://x-lines.ru/letters/i/cyrillicscript/2146/000000/20/0/4nx7dyqozdeamwf64n77bxsosxemhmqoz9emmwfw4napbc6oz5em8wfa4gd7bpqto8emiwf64n41bwcb4n9pbx6todem7wf14n9pbpsosuemmwf74nhpbp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476" y="1988840"/>
            <a:ext cx="5080142" cy="470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s://x-lines.ru/letters/i/cyrillicscript/2146/000000/20/0/4nupbpqozxea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476" y="3933057"/>
            <a:ext cx="751767" cy="353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26155" y="590491"/>
            <a:ext cx="810940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                      проанализировать работу педагогов с учащимися с низким уровнем обученности, вопросы системного подхода в   организации коррекционно-педагогической деятельности и обозначить пути решения проблемы психолого-педагогического сопровождения  учащихся. </a:t>
            </a:r>
          </a:p>
        </p:txBody>
      </p:sp>
      <p:pic>
        <p:nvPicPr>
          <p:cNvPr id="1026" name="Picture 2" descr="https://x-lines.ru/letters/i/cyrillicscript/2146/000000/20/0/4nupbpqozxeaaegoz9emmwfw4gy7bxsosmemmwcn4na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27" y="590491"/>
            <a:ext cx="2067531" cy="330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9179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260648"/>
            <a:ext cx="8229600" cy="4320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cap="all" dirty="0">
                <a:solidFill>
                  <a:schemeClr val="tx2">
                    <a:lumMod val="75000"/>
                  </a:schemeClr>
                </a:solidFill>
              </a:rPr>
              <a:t>Служба психолого-педагогического сопровождения </a:t>
            </a:r>
          </a:p>
          <a:p>
            <a:pPr marL="0" indent="0" algn="ctr">
              <a:buNone/>
            </a:pPr>
            <a:r>
              <a:rPr lang="ru-RU" sz="2000" b="1" cap="all" dirty="0">
                <a:solidFill>
                  <a:schemeClr val="tx2">
                    <a:lumMod val="75000"/>
                  </a:schemeClr>
                </a:solidFill>
              </a:rPr>
              <a:t>школы-интерната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195483" y="5189710"/>
            <a:ext cx="3744416" cy="792088"/>
          </a:xfrm>
          <a:prstGeom prst="roundRect">
            <a:avLst>
              <a:gd name="adj" fmla="val 32775"/>
            </a:avLst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Контроль</a:t>
            </a:r>
          </a:p>
          <a:p>
            <a:pPr algn="ctr"/>
            <a:r>
              <a:rPr lang="ru-RU" b="1" dirty="0"/>
              <a:t>Учитель-дефектолог</a:t>
            </a:r>
            <a:r>
              <a:rPr lang="ru-RU" dirty="0"/>
              <a:t>  </a:t>
            </a:r>
          </a:p>
        </p:txBody>
      </p:sp>
      <p:sp>
        <p:nvSpPr>
          <p:cNvPr id="7" name="Выноска 1 6"/>
          <p:cNvSpPr/>
          <p:nvPr/>
        </p:nvSpPr>
        <p:spPr>
          <a:xfrm>
            <a:off x="2027890" y="2492896"/>
            <a:ext cx="2472101" cy="849500"/>
          </a:xfrm>
          <a:prstGeom prst="borderCallout1">
            <a:avLst/>
          </a:prstGeom>
          <a:gradFill flip="none" rotWithShape="1">
            <a:gsLst>
              <a:gs pos="0">
                <a:srgbClr val="FFFF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Дефектологи</a:t>
            </a:r>
          </a:p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(ТНР)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915816" y="1340768"/>
            <a:ext cx="3744416" cy="792088"/>
          </a:xfrm>
          <a:prstGeom prst="roundRect">
            <a:avLst>
              <a:gd name="adj" fmla="val 32775"/>
            </a:avLst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Руководитель</a:t>
            </a:r>
          </a:p>
          <a:p>
            <a:pPr algn="ctr"/>
            <a:r>
              <a:rPr lang="ru-RU" b="1" dirty="0"/>
              <a:t>Педагог-психолог</a:t>
            </a:r>
          </a:p>
        </p:txBody>
      </p:sp>
      <p:sp>
        <p:nvSpPr>
          <p:cNvPr id="19" name="Выноска 1 18"/>
          <p:cNvSpPr/>
          <p:nvPr/>
        </p:nvSpPr>
        <p:spPr>
          <a:xfrm>
            <a:off x="5553493" y="2491581"/>
            <a:ext cx="2472101" cy="849500"/>
          </a:xfrm>
          <a:prstGeom prst="borderCallout1">
            <a:avLst/>
          </a:prstGeom>
          <a:gradFill flip="none" rotWithShape="1">
            <a:gsLst>
              <a:gs pos="0">
                <a:srgbClr val="FFFF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Логопеды </a:t>
            </a:r>
          </a:p>
        </p:txBody>
      </p:sp>
      <p:sp>
        <p:nvSpPr>
          <p:cNvPr id="20" name="Выноска 1 19"/>
          <p:cNvSpPr/>
          <p:nvPr/>
        </p:nvSpPr>
        <p:spPr>
          <a:xfrm>
            <a:off x="2056338" y="3933056"/>
            <a:ext cx="2472101" cy="849500"/>
          </a:xfrm>
          <a:prstGeom prst="borderCallout1">
            <a:avLst/>
          </a:prstGeom>
          <a:gradFill flip="none" rotWithShape="1">
            <a:gsLst>
              <a:gs pos="0">
                <a:srgbClr val="FFFF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Учитель-дефектолог слухового кабинета</a:t>
            </a:r>
          </a:p>
        </p:txBody>
      </p:sp>
      <p:sp>
        <p:nvSpPr>
          <p:cNvPr id="21" name="Выноска 1 20"/>
          <p:cNvSpPr/>
          <p:nvPr/>
        </p:nvSpPr>
        <p:spPr>
          <a:xfrm>
            <a:off x="5553493" y="3933056"/>
            <a:ext cx="2472101" cy="849500"/>
          </a:xfrm>
          <a:prstGeom prst="borderCallout1">
            <a:avLst/>
          </a:prstGeom>
          <a:gradFill flip="none" rotWithShape="1">
            <a:gsLst>
              <a:gs pos="0">
                <a:srgbClr val="FFFF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Сурдопедагоги </a:t>
            </a:r>
          </a:p>
        </p:txBody>
      </p:sp>
    </p:spTree>
    <p:extLst>
      <p:ext uri="{BB962C8B-B14F-4D97-AF65-F5344CB8AC3E}">
        <p14:creationId xmlns:p14="http://schemas.microsoft.com/office/powerpoint/2010/main" val="897355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332656"/>
            <a:ext cx="835292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В ходе психологического сопровождения решаются следующие задачи: </a:t>
            </a:r>
          </a:p>
          <a:p>
            <a:pPr marL="285750" indent="-285750" algn="just">
              <a:buClr>
                <a:srgbClr val="FF0000"/>
              </a:buClr>
              <a:buSzPct val="114000"/>
              <a:buFont typeface="Symbol" pitchFamily="18" charset="2"/>
              <a:buChar char="®"/>
            </a:pPr>
            <a:r>
              <a:rPr lang="ru-RU" sz="2000" dirty="0"/>
              <a:t>систематически отслеживать психолого-педагогический статус ребенка и динамику его общего развития в процессе школьного обучения; </a:t>
            </a:r>
          </a:p>
          <a:p>
            <a:pPr marL="285750" indent="-285750" algn="just">
              <a:buClr>
                <a:srgbClr val="FF0000"/>
              </a:buClr>
              <a:buSzPct val="114000"/>
              <a:buFont typeface="Symbol" pitchFamily="18" charset="2"/>
              <a:buChar char="®"/>
            </a:pPr>
            <a:r>
              <a:rPr lang="ru-RU" sz="2000" dirty="0"/>
              <a:t>формировать у учащихся способности к самопознанию, саморазвитию; </a:t>
            </a:r>
          </a:p>
          <a:p>
            <a:pPr marL="285750" indent="-285750" algn="just">
              <a:buClr>
                <a:srgbClr val="FF0000"/>
              </a:buClr>
              <a:buSzPct val="114000"/>
              <a:buFont typeface="Symbol" pitchFamily="18" charset="2"/>
              <a:buChar char="®"/>
            </a:pPr>
            <a:r>
              <a:rPr lang="ru-RU" sz="2000" dirty="0"/>
              <a:t>создать специальные педагогические  условия для оказания помощи детям, имеющим проблемы в психологическом и когнитивном развитии, обучении в целом.</a:t>
            </a:r>
          </a:p>
          <a:p>
            <a:pPr marL="285750" indent="-285750" algn="just">
              <a:buClr>
                <a:srgbClr val="FF0000"/>
              </a:buClr>
              <a:buSzPct val="114000"/>
              <a:buFont typeface="Symbol" pitchFamily="18" charset="2"/>
              <a:buChar char="®"/>
            </a:pPr>
            <a:endParaRPr lang="ru-RU" sz="2000" dirty="0"/>
          </a:p>
          <a:p>
            <a:pPr algn="just"/>
            <a:r>
              <a:rPr lang="ru-RU" sz="2000" b="1" dirty="0"/>
              <a:t>Служба психолого-педагогического сопровождения </a:t>
            </a:r>
          </a:p>
          <a:p>
            <a:pPr marL="285750" indent="-285750" algn="just">
              <a:buClr>
                <a:srgbClr val="FF0000"/>
              </a:buClr>
              <a:buSzPct val="114000"/>
              <a:buFont typeface="Symbol" pitchFamily="18" charset="2"/>
              <a:buChar char="®"/>
            </a:pPr>
            <a:r>
              <a:rPr lang="ru-RU" sz="2000" dirty="0"/>
              <a:t>объединяет работу всех участников образовательного процесса (обучающихся и их родителей, а также педагогов);</a:t>
            </a:r>
          </a:p>
          <a:p>
            <a:pPr marL="285750" indent="-285750" algn="just">
              <a:buClr>
                <a:srgbClr val="FF0000"/>
              </a:buClr>
              <a:buSzPct val="114000"/>
              <a:buFont typeface="Symbol" pitchFamily="18" charset="2"/>
              <a:buChar char="®"/>
            </a:pPr>
            <a:r>
              <a:rPr lang="ru-RU" sz="2000" dirty="0"/>
              <a:t>обеспечивает комплексный подход к затруднениям в развитии ученика. </a:t>
            </a:r>
          </a:p>
        </p:txBody>
      </p:sp>
      <p:pic>
        <p:nvPicPr>
          <p:cNvPr id="8194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4984"/>
            <a:ext cx="9684568" cy="3995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120" y="4077072"/>
            <a:ext cx="2952328" cy="2214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9522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691708744"/>
              </p:ext>
            </p:extLst>
          </p:nvPr>
        </p:nvGraphicFramePr>
        <p:xfrm>
          <a:off x="899592" y="1268760"/>
          <a:ext cx="7056784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06994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76747" y="1664804"/>
            <a:ext cx="2448272" cy="1008112"/>
          </a:xfrm>
          <a:prstGeom prst="roundRect">
            <a:avLst/>
          </a:prstGeom>
          <a:solidFill>
            <a:srgbClr val="0066CC"/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/>
              <a:t>Особенности развития психических процессов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3568" y="3075572"/>
            <a:ext cx="2448272" cy="1008112"/>
          </a:xfrm>
          <a:prstGeom prst="roundRect">
            <a:avLst/>
          </a:prstGeom>
          <a:solidFill>
            <a:srgbClr val="0066CC"/>
          </a:solidFill>
          <a:ln>
            <a:solidFill>
              <a:schemeClr val="tx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ru-RU" sz="1700" b="1" dirty="0"/>
          </a:p>
          <a:p>
            <a:pPr lvl="0" algn="ctr"/>
            <a:r>
              <a:rPr lang="ru-RU" sz="1700" b="1" dirty="0"/>
              <a:t>особенности психического </a:t>
            </a:r>
          </a:p>
          <a:p>
            <a:pPr lvl="0" algn="ctr"/>
            <a:r>
              <a:rPr lang="ru-RU" sz="1700" b="1" dirty="0"/>
              <a:t>и физического  здоровья</a:t>
            </a:r>
            <a:endParaRPr lang="ru-RU" sz="1700" dirty="0"/>
          </a:p>
          <a:p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15616" y="4365104"/>
            <a:ext cx="2448272" cy="1008112"/>
          </a:xfrm>
          <a:prstGeom prst="roundRect">
            <a:avLst/>
          </a:prstGeom>
          <a:solidFill>
            <a:srgbClr val="0066CC"/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/>
              <a:t>недостатки воспитания</a:t>
            </a:r>
            <a:r>
              <a:rPr lang="ru-RU" dirty="0"/>
              <a:t>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95511" y="5589240"/>
            <a:ext cx="2448272" cy="1008112"/>
          </a:xfrm>
          <a:prstGeom prst="roundRect">
            <a:avLst/>
          </a:prstGeom>
          <a:solidFill>
            <a:srgbClr val="0066CC"/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/>
              <a:t>недоразвитие волевой сферы</a:t>
            </a:r>
            <a:r>
              <a:rPr lang="ru-RU" dirty="0"/>
              <a:t>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076056" y="5589240"/>
            <a:ext cx="2448272" cy="1008112"/>
          </a:xfrm>
          <a:prstGeom prst="roundRect">
            <a:avLst/>
          </a:prstGeom>
          <a:solidFill>
            <a:srgbClr val="0066CC"/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/>
              <a:t>издержки педагогического подхода в обучении 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796136" y="4365104"/>
            <a:ext cx="2448272" cy="1008112"/>
          </a:xfrm>
          <a:prstGeom prst="roundRect">
            <a:avLst/>
          </a:prstGeom>
          <a:solidFill>
            <a:srgbClr val="0066CC"/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ru-RU" b="1" dirty="0"/>
              <a:t>частые пропуски уроков</a:t>
            </a:r>
            <a:endParaRPr lang="ru-RU" dirty="0"/>
          </a:p>
          <a:p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012160" y="3040130"/>
            <a:ext cx="2448272" cy="1008112"/>
          </a:xfrm>
          <a:prstGeom prst="roundRect">
            <a:avLst/>
          </a:prstGeom>
          <a:solidFill>
            <a:srgbClr val="0066CC"/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/>
              <a:t>педагогическая запущенность</a:t>
            </a:r>
            <a:r>
              <a:rPr lang="ru-RU" dirty="0"/>
              <a:t>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444208" y="1607096"/>
            <a:ext cx="2448272" cy="1008112"/>
          </a:xfrm>
          <a:prstGeom prst="roundRect">
            <a:avLst/>
          </a:prstGeom>
          <a:solidFill>
            <a:srgbClr val="0066CC"/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/>
              <a:t>детский инфантилизм</a:t>
            </a:r>
            <a:r>
              <a:rPr lang="ru-RU" dirty="0"/>
              <a:t> 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403648" y="347422"/>
            <a:ext cx="6264696" cy="720080"/>
          </a:xfrm>
          <a:prstGeom prst="round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pic>
        <p:nvPicPr>
          <p:cNvPr id="3074" name="Picture 2" descr="https://x-lines.ru/letters/i/cyrillicother/0617/5484ed/20/0/4nx7dygozdeaxwfa4n67dn3y4n67bpqtoxeadwf94n47bcsosdemmwfh4n9pdyqtomem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9692" y="480263"/>
            <a:ext cx="5472608" cy="454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Прямая соединительная линия 14"/>
          <p:cNvCxnSpPr/>
          <p:nvPr/>
        </p:nvCxnSpPr>
        <p:spPr>
          <a:xfrm flipH="1">
            <a:off x="2771801" y="1088178"/>
            <a:ext cx="1800199" cy="82865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3203848" y="1131356"/>
            <a:ext cx="1355328" cy="229764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602324" y="1153916"/>
            <a:ext cx="545740" cy="443532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4011889" y="1131108"/>
            <a:ext cx="539108" cy="445813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3563888" y="1090010"/>
            <a:ext cx="1038436" cy="327509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602324" y="1160452"/>
            <a:ext cx="1193812" cy="320465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4584209" y="1090010"/>
            <a:ext cx="1355943" cy="226881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559176" y="1088178"/>
            <a:ext cx="1885032" cy="75664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4113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6012160" cy="687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259632" y="474344"/>
            <a:ext cx="7200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cap="all" dirty="0"/>
              <a:t>Обсуждение  повестки  консилиума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1. Балтабаева  </a:t>
            </a:r>
            <a:r>
              <a:rPr lang="ru-RU" sz="2000" dirty="0" err="1"/>
              <a:t>Айгуль</a:t>
            </a:r>
            <a:r>
              <a:rPr lang="ru-RU" sz="2000" dirty="0"/>
              <a:t>  </a:t>
            </a:r>
            <a:r>
              <a:rPr lang="ru-RU" sz="2000" dirty="0" err="1"/>
              <a:t>Кабидуллиновна</a:t>
            </a:r>
            <a:r>
              <a:rPr lang="ru-RU" sz="2000" dirty="0"/>
              <a:t>, сурдопедагог</a:t>
            </a:r>
          </a:p>
          <a:p>
            <a:pPr algn="just"/>
            <a:r>
              <a:rPr lang="ru-RU" sz="2000" dirty="0"/>
              <a:t>«Направления коррекционно-педагогической работы со слабоуспевающими учащимися с особенностями </a:t>
            </a:r>
            <a:r>
              <a:rPr lang="ru-RU" sz="2000" dirty="0" err="1"/>
              <a:t>психо</a:t>
            </a:r>
            <a:r>
              <a:rPr lang="ru-RU" sz="2000" dirty="0"/>
              <a:t>-физического развития»</a:t>
            </a:r>
          </a:p>
          <a:p>
            <a:pPr algn="just"/>
            <a:r>
              <a:rPr lang="ru-RU" sz="2000" dirty="0"/>
              <a:t>	</a:t>
            </a:r>
          </a:p>
          <a:p>
            <a:pPr algn="just"/>
            <a:r>
              <a:rPr lang="ru-RU" sz="2000" dirty="0"/>
              <a:t>2.Кариполлина </a:t>
            </a:r>
            <a:r>
              <a:rPr lang="ru-RU" sz="2000" dirty="0" err="1"/>
              <a:t>Гульнур</a:t>
            </a:r>
            <a:r>
              <a:rPr lang="ru-RU" sz="2000" dirty="0"/>
              <a:t>  </a:t>
            </a:r>
            <a:r>
              <a:rPr lang="ru-RU" sz="2000" dirty="0" err="1"/>
              <a:t>Берикхановна</a:t>
            </a:r>
            <a:r>
              <a:rPr lang="ru-RU" sz="2000" dirty="0"/>
              <a:t>, учитель начальных классов, 4  «А» </a:t>
            </a:r>
            <a:r>
              <a:rPr lang="ru-RU" sz="2000" dirty="0" err="1"/>
              <a:t>кл</a:t>
            </a:r>
            <a:r>
              <a:rPr lang="ru-RU" sz="2000" dirty="0"/>
              <a:t> для неслышащих детей</a:t>
            </a:r>
          </a:p>
          <a:p>
            <a:pPr algn="just"/>
            <a:r>
              <a:rPr lang="ru-RU" sz="2000" dirty="0"/>
              <a:t>«Психолого-педагогический подход в развитии детей начальных классов с трудностями в обучении»</a:t>
            </a:r>
          </a:p>
          <a:p>
            <a:pPr algn="just"/>
            <a:r>
              <a:rPr lang="ru-RU" sz="2000" dirty="0"/>
              <a:t> </a:t>
            </a:r>
          </a:p>
          <a:p>
            <a:pPr algn="just"/>
            <a:r>
              <a:rPr lang="ru-RU" sz="2000" dirty="0"/>
              <a:t>3. </a:t>
            </a:r>
            <a:r>
              <a:rPr lang="ru-RU" sz="2000" dirty="0" err="1"/>
              <a:t>Шаймарданова</a:t>
            </a:r>
            <a:r>
              <a:rPr lang="ru-RU" sz="2000" dirty="0"/>
              <a:t> </a:t>
            </a:r>
            <a:r>
              <a:rPr lang="ru-RU" sz="2000" dirty="0" err="1"/>
              <a:t>Толеугайша</a:t>
            </a:r>
            <a:r>
              <a:rPr lang="ru-RU" sz="2000" dirty="0"/>
              <a:t>  </a:t>
            </a:r>
            <a:r>
              <a:rPr lang="ru-RU" sz="2000" dirty="0" err="1"/>
              <a:t>Оралбаевна</a:t>
            </a:r>
            <a:r>
              <a:rPr lang="ru-RU" sz="2000" dirty="0"/>
              <a:t>, классный руководитель 7 «А» </a:t>
            </a:r>
            <a:r>
              <a:rPr lang="ru-RU" sz="2000" dirty="0" err="1"/>
              <a:t>кл</a:t>
            </a:r>
            <a:r>
              <a:rPr lang="ru-RU" sz="2000" dirty="0"/>
              <a:t> для неслышащих детей</a:t>
            </a:r>
          </a:p>
          <a:p>
            <a:pPr algn="just"/>
            <a:r>
              <a:rPr lang="ru-RU" sz="2000" dirty="0"/>
              <a:t>«Использование дифференцированного подхода в обучении учащихся среднего и старшего звена, имеющих слабый уровень усвоения учебного материала»</a:t>
            </a:r>
          </a:p>
          <a:p>
            <a:pPr algn="just"/>
            <a:r>
              <a:rPr lang="ru-RU" sz="20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528847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Психологический тренинг</a:t>
            </a:r>
          </a:p>
        </p:txBody>
      </p: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74" t="6919" r="3305" b="6110"/>
          <a:stretch/>
        </p:blipFill>
        <p:spPr bwMode="auto">
          <a:xfrm>
            <a:off x="2267744" y="1916832"/>
            <a:ext cx="4225456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16494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522</Words>
  <Application>Microsoft Office PowerPoint</Application>
  <PresentationFormat>Экран (4:3)</PresentationFormat>
  <Paragraphs>74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Arial Black</vt:lpstr>
      <vt:lpstr>Arial Unicode MS</vt:lpstr>
      <vt:lpstr>Calibri</vt:lpstr>
      <vt:lpstr>Symbol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Психологический тренинг</vt:lpstr>
      <vt:lpstr>Презентация PowerPoint</vt:lpstr>
      <vt:lpstr>Практическая часть </vt:lpstr>
      <vt:lpstr>Система учебно-воспитательной  работы основана  на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Пользователь</cp:lastModifiedBy>
  <cp:revision>41</cp:revision>
  <dcterms:created xsi:type="dcterms:W3CDTF">2024-10-29T18:52:13Z</dcterms:created>
  <dcterms:modified xsi:type="dcterms:W3CDTF">2025-01-27T08:39:25Z</dcterms:modified>
</cp:coreProperties>
</file>